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jpeg"/>
  <Override PartName="/ppt/media/image5.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6" r:id="rId7"/>
    <p:sldId id="261" r:id="rId8"/>
    <p:sldId id="262" r:id="rId9"/>
    <p:sldId id="265" r:id="rId10"/>
    <p:sldId id="263"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p:scale>
          <a:sx n="91" d="100"/>
          <a:sy n="91" d="100"/>
        </p:scale>
        <p:origin x="-1066" y="-158"/>
      </p:cViewPr>
      <p:guideLst>
        <p:guide orient="horz" pos="2160"/>
        <p:guide pos="2880"/>
      </p:guideLst>
    </p:cSldViewPr>
  </p:slideViewPr>
  <p:outlineViewPr>
    <p:cViewPr>
      <p:scale>
        <a:sx n="33" d="100"/>
        <a:sy n="33" d="100"/>
      </p:scale>
      <p:origin x="0" y="15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FE9ED9-93C9-4642-987E-C26A5237147F}" type="datetimeFigureOut">
              <a:rPr lang="en-US" smtClean="0"/>
              <a:t>12/1/2018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BEB939-F6A9-4F68-B711-C16165D4C2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FE9ED9-93C9-4642-987E-C26A5237147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FE9ED9-93C9-4642-987E-C26A5237147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FE9ED9-93C9-4642-987E-C26A5237147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FE9ED9-93C9-4642-987E-C26A5237147F}"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EB939-F6A9-4F68-B711-C16165D4C2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FE9ED9-93C9-4642-987E-C26A5237147F}"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FE9ED9-93C9-4642-987E-C26A5237147F}"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FE9ED9-93C9-4642-987E-C26A5237147F}"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E9ED9-93C9-4642-987E-C26A5237147F}"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FE9ED9-93C9-4642-987E-C26A5237147F}"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EB939-F6A9-4F68-B711-C16165D4C2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FE9ED9-93C9-4642-987E-C26A5237147F}"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BEB939-F6A9-4F68-B711-C16165D4C24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FE9ED9-93C9-4642-987E-C26A5237147F}" type="datetimeFigureOut">
              <a:rPr lang="en-US" smtClean="0"/>
              <a:t>12/1/2018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BEB939-F6A9-4F68-B711-C16165D4C24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anamsports.org/" TargetMode="External"/><Relationship Id="rId7" Type="http://schemas.openxmlformats.org/officeDocument/2006/relationships/hyperlink" Target="https://www.olympic.org/athlete365/" TargetMode="External"/><Relationship Id="rId2" Type="http://schemas.openxmlformats.org/officeDocument/2006/relationships/hyperlink" Target="https://www.wada-ama.org/" TargetMode="External"/><Relationship Id="rId1" Type="http://schemas.openxmlformats.org/officeDocument/2006/relationships/slideLayout" Target="../slideLayouts/slideLayout4.xml"/><Relationship Id="rId6" Type="http://schemas.openxmlformats.org/officeDocument/2006/relationships/hyperlink" Target="https://www.virginislandsolympics.org/" TargetMode="External"/><Relationship Id="rId5" Type="http://schemas.openxmlformats.org/officeDocument/2006/relationships/hyperlink" Target="https://d2g8uwgn11fzhj.cloudfront.net/wp-content/uploads/2017/11/18104832/IOC_AthletesCommGuide_A5_Screen_Nov2017.pdf" TargetMode="External"/><Relationship Id="rId4" Type="http://schemas.openxmlformats.org/officeDocument/2006/relationships/hyperlink" Target="https://www.olympic.org/the-ioc"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olympic.org/athlete365/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peter_m_stanton@yahoo.com" TargetMode="External"/><Relationship Id="rId2" Type="http://schemas.openxmlformats.org/officeDocument/2006/relationships/hyperlink" Target="mailto:vioa@virginislandsolympic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normAutofit fontScale="90000"/>
          </a:bodyPr>
          <a:lstStyle/>
          <a:p>
            <a:r>
              <a:rPr lang="en-US" u="sng" dirty="0"/>
              <a:t>Virgin Islands Athletes Commission</a:t>
            </a:r>
          </a:p>
        </p:txBody>
      </p:sp>
      <p:sp>
        <p:nvSpPr>
          <p:cNvPr id="3" name="Subtitle 2"/>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657474"/>
            <a:ext cx="6705600" cy="3504217"/>
          </a:xfrm>
          <a:prstGeom prst="rect">
            <a:avLst/>
          </a:prstGeom>
        </p:spPr>
      </p:pic>
    </p:spTree>
    <p:extLst>
      <p:ext uri="{BB962C8B-B14F-4D97-AF65-F5344CB8AC3E}">
        <p14:creationId xmlns:p14="http://schemas.microsoft.com/office/powerpoint/2010/main" val="198715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par>
                                <p:cTn id="10" presetID="26" presetClass="entr" presetSubtype="0" fill="hold" nodeType="withEffect">
                                  <p:stCondLst>
                                    <p:cond delay="100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609600"/>
            <a:ext cx="8229600" cy="1143000"/>
          </a:xfrm>
        </p:spPr>
        <p:txBody>
          <a:bodyPr/>
          <a:lstStyle/>
          <a:p>
            <a:pPr algn="ctr"/>
            <a:r>
              <a:rPr lang="en-US" b="1" u="sng" dirty="0">
                <a:effectLst>
                  <a:outerShdw blurRad="38100" dist="38100" dir="2700000" algn="tl">
                    <a:srgbClr val="000000">
                      <a:alpha val="43137"/>
                    </a:srgbClr>
                  </a:outerShdw>
                </a:effectLst>
              </a:rPr>
              <a:t>Where to go, to learn more.</a:t>
            </a:r>
          </a:p>
        </p:txBody>
      </p:sp>
      <p:sp>
        <p:nvSpPr>
          <p:cNvPr id="12" name="Content Placeholder 11"/>
          <p:cNvSpPr>
            <a:spLocks noGrp="1"/>
          </p:cNvSpPr>
          <p:nvPr>
            <p:ph sz="half" idx="1"/>
          </p:nvPr>
        </p:nvSpPr>
        <p:spPr/>
        <p:txBody>
          <a:bodyPr>
            <a:normAutofit fontScale="92500"/>
          </a:bodyPr>
          <a:lstStyle/>
          <a:p>
            <a:r>
              <a:rPr lang="en-US" b="1" u="sng" dirty="0"/>
              <a:t>WADA: (Drug Testing)</a:t>
            </a:r>
          </a:p>
          <a:p>
            <a:pPr marL="0" indent="0">
              <a:buNone/>
            </a:pPr>
            <a:r>
              <a:rPr lang="en-US" sz="2000" dirty="0">
                <a:hlinkClick r:id="rId2"/>
              </a:rPr>
              <a:t>https://www.wada-ama.org/</a:t>
            </a:r>
            <a:endParaRPr lang="en-US" sz="2000" dirty="0"/>
          </a:p>
          <a:p>
            <a:pPr marL="0" indent="0">
              <a:buNone/>
            </a:pPr>
            <a:endParaRPr lang="en-US" sz="2000" dirty="0"/>
          </a:p>
          <a:p>
            <a:r>
              <a:rPr lang="en-US" b="1" u="sng" dirty="0" err="1"/>
              <a:t>Panam</a:t>
            </a:r>
            <a:r>
              <a:rPr lang="en-US" b="1" u="sng" dirty="0"/>
              <a:t> Sports:</a:t>
            </a:r>
          </a:p>
          <a:p>
            <a:pPr marL="0" indent="0">
              <a:buNone/>
            </a:pPr>
            <a:r>
              <a:rPr lang="en-US" sz="2000" dirty="0">
                <a:hlinkClick r:id="rId3"/>
              </a:rPr>
              <a:t>http://www.panamsports.org/</a:t>
            </a:r>
            <a:endParaRPr lang="en-US" sz="2000" dirty="0"/>
          </a:p>
          <a:p>
            <a:pPr marL="0" indent="0">
              <a:buNone/>
            </a:pPr>
            <a:endParaRPr lang="en-US" sz="2000" dirty="0"/>
          </a:p>
          <a:p>
            <a:r>
              <a:rPr lang="en-US" b="1" u="sng" dirty="0"/>
              <a:t>International Olympic Committee : </a:t>
            </a:r>
          </a:p>
          <a:p>
            <a:pPr marL="0" indent="0">
              <a:buNone/>
            </a:pPr>
            <a:r>
              <a:rPr lang="en-US" sz="1800" dirty="0">
                <a:hlinkClick r:id="rId4"/>
              </a:rPr>
              <a:t>https://www.olympic.org/the-ioc</a:t>
            </a:r>
            <a:endParaRPr lang="en-US" sz="1800" dirty="0"/>
          </a:p>
          <a:p>
            <a:pPr marL="0" indent="0">
              <a:buNone/>
            </a:pPr>
            <a:endParaRPr lang="en-US" sz="1800" dirty="0"/>
          </a:p>
          <a:p>
            <a:pPr marL="0" indent="0">
              <a:buNone/>
            </a:pPr>
            <a:endParaRPr lang="en-US" sz="1800" dirty="0"/>
          </a:p>
          <a:p>
            <a:endParaRPr lang="en-US" dirty="0"/>
          </a:p>
        </p:txBody>
      </p:sp>
      <p:sp>
        <p:nvSpPr>
          <p:cNvPr id="13" name="Content Placeholder 12"/>
          <p:cNvSpPr>
            <a:spLocks noGrp="1"/>
          </p:cNvSpPr>
          <p:nvPr>
            <p:ph sz="half" idx="2"/>
          </p:nvPr>
        </p:nvSpPr>
        <p:spPr/>
        <p:txBody>
          <a:bodyPr>
            <a:normAutofit fontScale="92500"/>
          </a:bodyPr>
          <a:lstStyle/>
          <a:p>
            <a:r>
              <a:rPr lang="en-US" b="1" u="sng" dirty="0"/>
              <a:t>Athlete’s Commission Guide Lines:</a:t>
            </a:r>
          </a:p>
          <a:p>
            <a:pPr marL="0" indent="0">
              <a:buNone/>
            </a:pPr>
            <a:r>
              <a:rPr lang="en-US" sz="1700" dirty="0">
                <a:hlinkClick r:id="rId5"/>
              </a:rPr>
              <a:t>https://d2g8uwgn11fzhj.cloudfront.net/wp-content/uploads/2017/11/18104832/IOC_AthletesCommGuide_A5_Screen_Nov2017.pdf</a:t>
            </a:r>
            <a:endParaRPr lang="en-US" sz="1700" dirty="0"/>
          </a:p>
          <a:p>
            <a:pPr marL="0" indent="0">
              <a:buNone/>
            </a:pPr>
            <a:endParaRPr lang="en-US" sz="1700" dirty="0"/>
          </a:p>
          <a:p>
            <a:r>
              <a:rPr lang="en-US" b="1" u="sng" dirty="0"/>
              <a:t>Virgin Islands Olympic Committee:</a:t>
            </a:r>
          </a:p>
          <a:p>
            <a:pPr marL="0" indent="0">
              <a:buNone/>
            </a:pPr>
            <a:r>
              <a:rPr lang="en-US" sz="1600" dirty="0">
                <a:hlinkClick r:id="rId6"/>
              </a:rPr>
              <a:t>https://www.virginislandsolympics.org/</a:t>
            </a:r>
            <a:endParaRPr lang="en-US" sz="1600" dirty="0"/>
          </a:p>
          <a:p>
            <a:pPr marL="0" indent="0">
              <a:buNone/>
            </a:pPr>
            <a:endParaRPr lang="en-US" dirty="0"/>
          </a:p>
          <a:p>
            <a:r>
              <a:rPr lang="en-US" b="1" u="sng" dirty="0"/>
              <a:t>Athlete 365:</a:t>
            </a:r>
          </a:p>
          <a:p>
            <a:pPr marL="0" indent="0">
              <a:buNone/>
            </a:pPr>
            <a:r>
              <a:rPr lang="en-US" sz="1800" dirty="0">
                <a:hlinkClick r:id="rId7"/>
              </a:rPr>
              <a:t>https://www.olympic.org/athlete365/</a:t>
            </a:r>
            <a:endParaRPr lang="en-US" sz="1800" dirty="0"/>
          </a:p>
          <a:p>
            <a:pPr marL="0" indent="0">
              <a:buNone/>
            </a:pPr>
            <a:endParaRPr lang="en-US" dirty="0"/>
          </a:p>
        </p:txBody>
      </p:sp>
    </p:spTree>
    <p:extLst>
      <p:ext uri="{BB962C8B-B14F-4D97-AF65-F5344CB8AC3E}">
        <p14:creationId xmlns:p14="http://schemas.microsoft.com/office/powerpoint/2010/main" val="6570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circle(in)">
                                      <p:cBhvr>
                                        <p:cTn id="7" dur="1500"/>
                                        <p:tgtEl>
                                          <p:spTgt spid="12">
                                            <p:txEl>
                                              <p:pRg st="0" end="0"/>
                                            </p:txEl>
                                          </p:spTgt>
                                        </p:tgtEl>
                                      </p:cBhvr>
                                    </p:animEffect>
                                  </p:childTnLst>
                                </p:cTn>
                              </p:par>
                            </p:childTnLst>
                          </p:cTn>
                        </p:par>
                        <p:par>
                          <p:cTn id="8" fill="hold">
                            <p:stCondLst>
                              <p:cond delay="1500"/>
                            </p:stCondLst>
                            <p:childTnLst>
                              <p:par>
                                <p:cTn id="9" presetID="6" presetClass="entr" presetSubtype="16"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circle(in)">
                                      <p:cBhvr>
                                        <p:cTn id="11" dur="1500"/>
                                        <p:tgtEl>
                                          <p:spTgt spid="12">
                                            <p:txEl>
                                              <p:pRg st="1" end="1"/>
                                            </p:txEl>
                                          </p:spTgt>
                                        </p:tgtEl>
                                      </p:cBhvr>
                                    </p:animEffect>
                                  </p:childTnLst>
                                </p:cTn>
                              </p:par>
                            </p:childTnLst>
                          </p:cTn>
                        </p:par>
                        <p:par>
                          <p:cTn id="12" fill="hold">
                            <p:stCondLst>
                              <p:cond delay="3000"/>
                            </p:stCondLst>
                            <p:childTnLst>
                              <p:par>
                                <p:cTn id="13" presetID="6" presetClass="entr" presetSubtype="16" fill="hold" nodeType="after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animEffect transition="in" filter="circle(in)">
                                      <p:cBhvr>
                                        <p:cTn id="15" dur="1500"/>
                                        <p:tgtEl>
                                          <p:spTgt spid="12">
                                            <p:txEl>
                                              <p:pRg st="3" end="3"/>
                                            </p:txEl>
                                          </p:spTgt>
                                        </p:tgtEl>
                                      </p:cBhvr>
                                    </p:animEffect>
                                  </p:childTnLst>
                                </p:cTn>
                              </p:par>
                            </p:childTnLst>
                          </p:cTn>
                        </p:par>
                        <p:par>
                          <p:cTn id="16" fill="hold">
                            <p:stCondLst>
                              <p:cond delay="4500"/>
                            </p:stCondLst>
                            <p:childTnLst>
                              <p:par>
                                <p:cTn id="17" presetID="6" presetClass="entr" presetSubtype="16" fill="hold" nodeType="after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circle(in)">
                                      <p:cBhvr>
                                        <p:cTn id="19" dur="1500"/>
                                        <p:tgtEl>
                                          <p:spTgt spid="12">
                                            <p:txEl>
                                              <p:pRg st="4" end="4"/>
                                            </p:txEl>
                                          </p:spTgt>
                                        </p:tgtEl>
                                      </p:cBhvr>
                                    </p:animEffect>
                                  </p:childTnLst>
                                </p:cTn>
                              </p:par>
                            </p:childTnLst>
                          </p:cTn>
                        </p:par>
                        <p:par>
                          <p:cTn id="20" fill="hold">
                            <p:stCondLst>
                              <p:cond delay="6000"/>
                            </p:stCondLst>
                            <p:childTnLst>
                              <p:par>
                                <p:cTn id="21" presetID="6" presetClass="entr" presetSubtype="16" fill="hold" nodeType="after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animEffect transition="in" filter="circle(in)">
                                      <p:cBhvr>
                                        <p:cTn id="23" dur="1500"/>
                                        <p:tgtEl>
                                          <p:spTgt spid="12">
                                            <p:txEl>
                                              <p:pRg st="6" end="6"/>
                                            </p:txEl>
                                          </p:spTgt>
                                        </p:tgtEl>
                                      </p:cBhvr>
                                    </p:animEffect>
                                  </p:childTnLst>
                                </p:cTn>
                              </p:par>
                            </p:childTnLst>
                          </p:cTn>
                        </p:par>
                        <p:par>
                          <p:cTn id="24" fill="hold">
                            <p:stCondLst>
                              <p:cond delay="7500"/>
                            </p:stCondLst>
                            <p:childTnLst>
                              <p:par>
                                <p:cTn id="25" presetID="6" presetClass="entr" presetSubtype="16" fill="hold" nodeType="after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Effect transition="in" filter="circle(in)">
                                      <p:cBhvr>
                                        <p:cTn id="27" dur="1500"/>
                                        <p:tgtEl>
                                          <p:spTgt spid="12">
                                            <p:txEl>
                                              <p:pRg st="7" end="7"/>
                                            </p:txEl>
                                          </p:spTgt>
                                        </p:tgtEl>
                                      </p:cBhvr>
                                    </p:animEffect>
                                  </p:childTnLst>
                                </p:cTn>
                              </p:par>
                            </p:childTnLst>
                          </p:cTn>
                        </p:par>
                        <p:par>
                          <p:cTn id="28" fill="hold">
                            <p:stCondLst>
                              <p:cond delay="9000"/>
                            </p:stCondLst>
                            <p:childTnLst>
                              <p:par>
                                <p:cTn id="29" presetID="6" presetClass="entr" presetSubtype="16" fill="hold" nodeType="after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circle(in)">
                                      <p:cBhvr>
                                        <p:cTn id="31" dur="1500"/>
                                        <p:tgtEl>
                                          <p:spTgt spid="13">
                                            <p:txEl>
                                              <p:pRg st="0" end="0"/>
                                            </p:txEl>
                                          </p:spTgt>
                                        </p:tgtEl>
                                      </p:cBhvr>
                                    </p:animEffect>
                                  </p:childTnLst>
                                </p:cTn>
                              </p:par>
                            </p:childTnLst>
                          </p:cTn>
                        </p:par>
                        <p:par>
                          <p:cTn id="32" fill="hold">
                            <p:stCondLst>
                              <p:cond delay="10500"/>
                            </p:stCondLst>
                            <p:childTnLst>
                              <p:par>
                                <p:cTn id="33" presetID="6" presetClass="entr" presetSubtype="16" fill="hold" nodeType="after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Effect transition="in" filter="circle(in)">
                                      <p:cBhvr>
                                        <p:cTn id="35" dur="1500"/>
                                        <p:tgtEl>
                                          <p:spTgt spid="13">
                                            <p:txEl>
                                              <p:pRg st="1" end="1"/>
                                            </p:txEl>
                                          </p:spTgt>
                                        </p:tgtEl>
                                      </p:cBhvr>
                                    </p:animEffect>
                                  </p:childTnLst>
                                </p:cTn>
                              </p:par>
                            </p:childTnLst>
                          </p:cTn>
                        </p:par>
                        <p:par>
                          <p:cTn id="36" fill="hold">
                            <p:stCondLst>
                              <p:cond delay="12000"/>
                            </p:stCondLst>
                            <p:childTnLst>
                              <p:par>
                                <p:cTn id="37" presetID="6" presetClass="entr" presetSubtype="16" fill="hold" nodeType="afterEffect">
                                  <p:stCondLst>
                                    <p:cond delay="0"/>
                                  </p:stCondLst>
                                  <p:childTnLst>
                                    <p:set>
                                      <p:cBhvr>
                                        <p:cTn id="38" dur="1" fill="hold">
                                          <p:stCondLst>
                                            <p:cond delay="0"/>
                                          </p:stCondLst>
                                        </p:cTn>
                                        <p:tgtEl>
                                          <p:spTgt spid="13">
                                            <p:txEl>
                                              <p:pRg st="3" end="3"/>
                                            </p:txEl>
                                          </p:spTgt>
                                        </p:tgtEl>
                                        <p:attrNameLst>
                                          <p:attrName>style.visibility</p:attrName>
                                        </p:attrNameLst>
                                      </p:cBhvr>
                                      <p:to>
                                        <p:strVal val="visible"/>
                                      </p:to>
                                    </p:set>
                                    <p:animEffect transition="in" filter="circle(in)">
                                      <p:cBhvr>
                                        <p:cTn id="39" dur="1500"/>
                                        <p:tgtEl>
                                          <p:spTgt spid="13">
                                            <p:txEl>
                                              <p:pRg st="3" end="3"/>
                                            </p:txEl>
                                          </p:spTgt>
                                        </p:tgtEl>
                                      </p:cBhvr>
                                    </p:animEffect>
                                  </p:childTnLst>
                                </p:cTn>
                              </p:par>
                            </p:childTnLst>
                          </p:cTn>
                        </p:par>
                        <p:par>
                          <p:cTn id="40" fill="hold">
                            <p:stCondLst>
                              <p:cond delay="13500"/>
                            </p:stCondLst>
                            <p:childTnLst>
                              <p:par>
                                <p:cTn id="41" presetID="6" presetClass="entr" presetSubtype="16" fill="hold" nodeType="afterEffect">
                                  <p:stCondLst>
                                    <p:cond delay="0"/>
                                  </p:stCondLst>
                                  <p:childTnLst>
                                    <p:set>
                                      <p:cBhvr>
                                        <p:cTn id="42" dur="1" fill="hold">
                                          <p:stCondLst>
                                            <p:cond delay="0"/>
                                          </p:stCondLst>
                                        </p:cTn>
                                        <p:tgtEl>
                                          <p:spTgt spid="13">
                                            <p:txEl>
                                              <p:pRg st="4" end="4"/>
                                            </p:txEl>
                                          </p:spTgt>
                                        </p:tgtEl>
                                        <p:attrNameLst>
                                          <p:attrName>style.visibility</p:attrName>
                                        </p:attrNameLst>
                                      </p:cBhvr>
                                      <p:to>
                                        <p:strVal val="visible"/>
                                      </p:to>
                                    </p:set>
                                    <p:animEffect transition="in" filter="circle(in)">
                                      <p:cBhvr>
                                        <p:cTn id="43" dur="1500"/>
                                        <p:tgtEl>
                                          <p:spTgt spid="13">
                                            <p:txEl>
                                              <p:pRg st="4" end="4"/>
                                            </p:txEl>
                                          </p:spTgt>
                                        </p:tgtEl>
                                      </p:cBhvr>
                                    </p:animEffect>
                                  </p:childTnLst>
                                </p:cTn>
                              </p:par>
                            </p:childTnLst>
                          </p:cTn>
                        </p:par>
                        <p:par>
                          <p:cTn id="44" fill="hold">
                            <p:stCondLst>
                              <p:cond delay="15000"/>
                            </p:stCondLst>
                            <p:childTnLst>
                              <p:par>
                                <p:cTn id="45" presetID="6" presetClass="entr" presetSubtype="16" fill="hold" nodeType="afterEffect">
                                  <p:stCondLst>
                                    <p:cond delay="0"/>
                                  </p:stCondLst>
                                  <p:childTnLst>
                                    <p:set>
                                      <p:cBhvr>
                                        <p:cTn id="46" dur="1" fill="hold">
                                          <p:stCondLst>
                                            <p:cond delay="0"/>
                                          </p:stCondLst>
                                        </p:cTn>
                                        <p:tgtEl>
                                          <p:spTgt spid="13">
                                            <p:txEl>
                                              <p:pRg st="6" end="6"/>
                                            </p:txEl>
                                          </p:spTgt>
                                        </p:tgtEl>
                                        <p:attrNameLst>
                                          <p:attrName>style.visibility</p:attrName>
                                        </p:attrNameLst>
                                      </p:cBhvr>
                                      <p:to>
                                        <p:strVal val="visible"/>
                                      </p:to>
                                    </p:set>
                                    <p:animEffect transition="in" filter="circle(in)">
                                      <p:cBhvr>
                                        <p:cTn id="47" dur="1500"/>
                                        <p:tgtEl>
                                          <p:spTgt spid="13">
                                            <p:txEl>
                                              <p:pRg st="6" end="6"/>
                                            </p:txEl>
                                          </p:spTgt>
                                        </p:tgtEl>
                                      </p:cBhvr>
                                    </p:animEffect>
                                  </p:childTnLst>
                                </p:cTn>
                              </p:par>
                            </p:childTnLst>
                          </p:cTn>
                        </p:par>
                        <p:par>
                          <p:cTn id="48" fill="hold">
                            <p:stCondLst>
                              <p:cond delay="16500"/>
                            </p:stCondLst>
                            <p:childTnLst>
                              <p:par>
                                <p:cTn id="49" presetID="6" presetClass="entr" presetSubtype="16" fill="hold" nodeType="afterEffect">
                                  <p:stCondLst>
                                    <p:cond delay="0"/>
                                  </p:stCondLst>
                                  <p:childTnLst>
                                    <p:set>
                                      <p:cBhvr>
                                        <p:cTn id="50" dur="1" fill="hold">
                                          <p:stCondLst>
                                            <p:cond delay="0"/>
                                          </p:stCondLst>
                                        </p:cTn>
                                        <p:tgtEl>
                                          <p:spTgt spid="13">
                                            <p:txEl>
                                              <p:pRg st="7" end="7"/>
                                            </p:txEl>
                                          </p:spTgt>
                                        </p:tgtEl>
                                        <p:attrNameLst>
                                          <p:attrName>style.visibility</p:attrName>
                                        </p:attrNameLst>
                                      </p:cBhvr>
                                      <p:to>
                                        <p:strVal val="visible"/>
                                      </p:to>
                                    </p:set>
                                    <p:animEffect transition="in" filter="circle(in)">
                                      <p:cBhvr>
                                        <p:cTn id="51" dur="150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143000"/>
          </a:xfrm>
        </p:spPr>
        <p:txBody>
          <a:bodyPr>
            <a:normAutofit/>
          </a:bodyPr>
          <a:lstStyle/>
          <a:p>
            <a:pPr algn="ctr"/>
            <a:r>
              <a:rPr lang="en-US" b="1" u="sng" dirty="0">
                <a:effectLst>
                  <a:outerShdw blurRad="38100" dist="38100" dir="2700000" algn="tl">
                    <a:srgbClr val="000000">
                      <a:alpha val="43137"/>
                    </a:srgbClr>
                  </a:outerShdw>
                </a:effectLst>
                <a:latin typeface="Bell MT" panose="02020503060305020303" pitchFamily="18" charset="0"/>
              </a:rPr>
              <a:t>Athlete’s 365</a:t>
            </a:r>
            <a:r>
              <a:rPr lang="en-US" dirty="0"/>
              <a:t>	</a:t>
            </a:r>
          </a:p>
        </p:txBody>
      </p:sp>
      <p:sp>
        <p:nvSpPr>
          <p:cNvPr id="6" name="Content Placeholder 5"/>
          <p:cNvSpPr>
            <a:spLocks noGrp="1"/>
          </p:cNvSpPr>
          <p:nvPr>
            <p:ph idx="1"/>
          </p:nvPr>
        </p:nvSpPr>
        <p:spPr/>
        <p:txBody>
          <a:bodyPr>
            <a:normAutofit lnSpcReduction="10000"/>
          </a:bodyPr>
          <a:lstStyle/>
          <a:p>
            <a:r>
              <a:rPr lang="en-US" dirty="0"/>
              <a:t>Athlete’s 365 connects you with other athlete’s from around the world.</a:t>
            </a:r>
          </a:p>
          <a:p>
            <a:endParaRPr lang="en-US" dirty="0"/>
          </a:p>
          <a:p>
            <a:r>
              <a:rPr lang="en-US" dirty="0"/>
              <a:t>A webpage that has a ton of information about life as an athlete and ways to move into the working world after competing</a:t>
            </a:r>
          </a:p>
          <a:p>
            <a:endParaRPr lang="en-US" dirty="0"/>
          </a:p>
          <a:p>
            <a:r>
              <a:rPr lang="en-US" dirty="0">
                <a:hlinkClick r:id="rId2"/>
              </a:rPr>
              <a:t>https://www.olympic.org/athlete365/register/</a:t>
            </a:r>
            <a:endParaRPr lang="en-US" dirty="0"/>
          </a:p>
          <a:p>
            <a:endParaRPr lang="en-US" dirty="0"/>
          </a:p>
          <a:p>
            <a:pPr algn="ctr"/>
            <a:r>
              <a:rPr lang="en-US" sz="3600" dirty="0">
                <a:hlinkClick r:id="rId2"/>
              </a:rPr>
              <a:t>SIGN UP!!!! </a:t>
            </a:r>
            <a:endParaRPr lang="en-US" sz="3600" dirty="0"/>
          </a:p>
          <a:p>
            <a:endParaRPr lang="en-US" dirty="0"/>
          </a:p>
          <a:p>
            <a:endParaRPr lang="en-US" dirty="0"/>
          </a:p>
        </p:txBody>
      </p:sp>
    </p:spTree>
    <p:extLst>
      <p:ext uri="{BB962C8B-B14F-4D97-AF65-F5344CB8AC3E}">
        <p14:creationId xmlns:p14="http://schemas.microsoft.com/office/powerpoint/2010/main" val="64588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2" presetClass="entr" presetSubtype="0" fill="hold" nodeType="afterEffect">
                                  <p:stCondLst>
                                    <p:cond delay="25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anim calcmode="lin" valueType="num">
                                      <p:cBhvr>
                                        <p:cTn id="1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000"/>
                                        <p:tgtEl>
                                          <p:spTgt spid="6">
                                            <p:txEl>
                                              <p:pRg st="4" end="4"/>
                                            </p:txEl>
                                          </p:spTgt>
                                        </p:tgtEl>
                                      </p:cBhvr>
                                    </p:animEffect>
                                    <p:anim calcmode="lin" valueType="num">
                                      <p:cBhvr>
                                        <p:cTn id="2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31" presetClass="entr" presetSubtype="0" fill="hold" nodeType="after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p:cTn id="2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pPr algn="ctr"/>
            <a:r>
              <a:rPr lang="en-US" sz="8800" dirty="0"/>
              <a:t>THANK YOU FOR YOUR TIME!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7832" y="3581400"/>
            <a:ext cx="2688336" cy="2743200"/>
          </a:xfrm>
        </p:spPr>
      </p:pic>
    </p:spTree>
    <p:extLst>
      <p:ext uri="{BB962C8B-B14F-4D97-AF65-F5344CB8AC3E}">
        <p14:creationId xmlns:p14="http://schemas.microsoft.com/office/powerpoint/2010/main" val="915103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14400"/>
            <a:ext cx="8229600" cy="1143000"/>
          </a:xfrm>
        </p:spPr>
        <p:txBody>
          <a:bodyPr>
            <a:normAutofit fontScale="90000"/>
          </a:bodyPr>
          <a:lstStyle/>
          <a:p>
            <a:pPr algn="ctr"/>
            <a:r>
              <a:rPr lang="en-US" b="1" u="sng" dirty="0">
                <a:effectLst>
                  <a:outerShdw blurRad="38100" dist="38100" dir="2700000" algn="tl">
                    <a:srgbClr val="000000">
                      <a:alpha val="43137"/>
                    </a:srgbClr>
                  </a:outerShdw>
                </a:effectLst>
              </a:rPr>
              <a:t>Welcome to the Virgin Islands Athletes Commission</a:t>
            </a:r>
          </a:p>
        </p:txBody>
      </p:sp>
      <p:sp>
        <p:nvSpPr>
          <p:cNvPr id="3" name="Content Placeholder 2"/>
          <p:cNvSpPr>
            <a:spLocks noGrp="1"/>
          </p:cNvSpPr>
          <p:nvPr>
            <p:ph idx="1"/>
          </p:nvPr>
        </p:nvSpPr>
        <p:spPr>
          <a:xfrm>
            <a:off x="460375" y="2133600"/>
            <a:ext cx="8229600" cy="4389120"/>
          </a:xfrm>
        </p:spPr>
        <p:txBody>
          <a:bodyPr/>
          <a:lstStyle/>
          <a:p>
            <a:r>
              <a:rPr lang="en-US" dirty="0"/>
              <a:t>The Virgin Islands Athletes Commission (VIAC) is the independent members’ association for athletes participating in Olympic, Paralympic, Pan Am Games and Central American and Caribbean Games.</a:t>
            </a:r>
          </a:p>
        </p:txBody>
      </p:sp>
      <p:sp>
        <p:nvSpPr>
          <p:cNvPr id="5" name="AutoShape 2" descr="Image result for us virgin islands flag out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835830"/>
            <a:ext cx="3962400" cy="3022170"/>
          </a:xfrm>
          <a:prstGeom prst="rect">
            <a:avLst/>
          </a:prstGeom>
        </p:spPr>
      </p:pic>
    </p:spTree>
    <p:extLst>
      <p:ext uri="{BB962C8B-B14F-4D97-AF65-F5344CB8AC3E}">
        <p14:creationId xmlns:p14="http://schemas.microsoft.com/office/powerpoint/2010/main" val="309246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100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b="1" u="sng" dirty="0">
                <a:effectLst>
                  <a:outerShdw blurRad="38100" dist="38100" dir="2700000" algn="tl">
                    <a:srgbClr val="000000">
                      <a:alpha val="43137"/>
                    </a:srgbClr>
                  </a:outerShdw>
                </a:effectLst>
              </a:rPr>
              <a:t>VIAC Objectives</a:t>
            </a:r>
            <a:r>
              <a:rPr lang="en-US" dirty="0"/>
              <a:t>	</a:t>
            </a:r>
          </a:p>
        </p:txBody>
      </p:sp>
      <p:sp>
        <p:nvSpPr>
          <p:cNvPr id="3" name="Content Placeholder 2"/>
          <p:cNvSpPr>
            <a:spLocks noGrp="1"/>
          </p:cNvSpPr>
          <p:nvPr>
            <p:ph idx="1"/>
          </p:nvPr>
        </p:nvSpPr>
        <p:spPr/>
        <p:txBody>
          <a:bodyPr>
            <a:normAutofit fontScale="70000" lnSpcReduction="20000"/>
          </a:bodyPr>
          <a:lstStyle/>
          <a:p>
            <a:r>
              <a:rPr lang="en-US" dirty="0"/>
              <a:t> Getting the “Voice” of our athletes to the Virgin Islands Olympic Committee (VIOC)</a:t>
            </a:r>
          </a:p>
          <a:p>
            <a:endParaRPr lang="en-US" dirty="0"/>
          </a:p>
          <a:p>
            <a:r>
              <a:rPr lang="en-US" dirty="0"/>
              <a:t>Engage actively with initiatives and projects that protect and support clean athletes on and off the field of play;</a:t>
            </a:r>
          </a:p>
          <a:p>
            <a:endParaRPr lang="en-US" dirty="0"/>
          </a:p>
          <a:p>
            <a:r>
              <a:rPr lang="en-US" dirty="0"/>
              <a:t>Represent the rights and interests of athletes and to make related recommendations, including the appointment of arbitrators to the International Council of Arbitration for Sport (ICAS); and </a:t>
            </a:r>
          </a:p>
          <a:p>
            <a:endParaRPr lang="en-US" dirty="0"/>
          </a:p>
          <a:p>
            <a:r>
              <a:rPr lang="en-US" dirty="0"/>
              <a:t>Maintain Contact with the IOC Athletes’ Commission</a:t>
            </a:r>
          </a:p>
          <a:p>
            <a:endParaRPr lang="en-US" dirty="0"/>
          </a:p>
          <a:p>
            <a:r>
              <a:rPr lang="en-US" dirty="0"/>
              <a:t> Being available to answer questions, give advice and support our Athletes</a:t>
            </a:r>
          </a:p>
          <a:p>
            <a:endParaRPr lang="en-US" dirty="0"/>
          </a:p>
          <a:p>
            <a:r>
              <a:rPr lang="en-US" dirty="0"/>
              <a:t> Support Athletes to succeed in their sporting and non-sporting career</a:t>
            </a:r>
          </a:p>
          <a:p>
            <a:endParaRPr lang="en-US" dirty="0"/>
          </a:p>
        </p:txBody>
      </p:sp>
    </p:spTree>
    <p:extLst>
      <p:ext uri="{BB962C8B-B14F-4D97-AF65-F5344CB8AC3E}">
        <p14:creationId xmlns:p14="http://schemas.microsoft.com/office/powerpoint/2010/main" val="399764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anim calcmode="lin" valueType="num">
                                      <p:cBhvr>
                                        <p:cTn id="3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u="sng" dirty="0">
                <a:effectLst>
                  <a:outerShdw blurRad="38100" dist="38100" dir="2700000" algn="tl">
                    <a:srgbClr val="000000">
                      <a:alpha val="43137"/>
                    </a:srgbClr>
                  </a:outerShdw>
                </a:effectLst>
              </a:rPr>
              <a:t>VIAC Strategic Plan</a:t>
            </a:r>
          </a:p>
        </p:txBody>
      </p:sp>
      <p:sp>
        <p:nvSpPr>
          <p:cNvPr id="3" name="Content Placeholder 2"/>
          <p:cNvSpPr>
            <a:spLocks noGrp="1"/>
          </p:cNvSpPr>
          <p:nvPr>
            <p:ph idx="1"/>
          </p:nvPr>
        </p:nvSpPr>
        <p:spPr/>
        <p:txBody>
          <a:bodyPr>
            <a:normAutofit/>
          </a:bodyPr>
          <a:lstStyle/>
          <a:p>
            <a:r>
              <a:rPr lang="en-GB" sz="1900" dirty="0"/>
              <a:t>The mission of an NOC Athletes’ Commission is to represent the views of the athletes and make their voice heard within the NOC </a:t>
            </a:r>
          </a:p>
          <a:p>
            <a:endParaRPr lang="en-GB" sz="1900" dirty="0"/>
          </a:p>
          <a:p>
            <a:r>
              <a:rPr lang="en-GB" sz="1900" dirty="0"/>
              <a:t>The aim and purpose of the Virgin Islands Athlete Committee is to develop and protect the Olympic Movement and it’s high ideals throughout the Virgin Islands, in accordance with the Olympic Charter. We also undertake to support and encourage the promotion of sport ethics, to fight against doping and to demonstrate a responsible concern for environmental issues.</a:t>
            </a:r>
          </a:p>
          <a:p>
            <a:endParaRPr lang="en-GB" sz="1900" dirty="0"/>
          </a:p>
          <a:p>
            <a:r>
              <a:rPr lang="en-GB" sz="1900" dirty="0"/>
              <a:t>Educating athletes through sport practiced without discrimination of any kind and in the Olympic spirit, which requires mutual understanding with a spirit of friendship, solidarity and fair play.</a:t>
            </a:r>
            <a:endParaRPr lang="en-US" sz="1900" dirty="0"/>
          </a:p>
        </p:txBody>
      </p:sp>
    </p:spTree>
    <p:extLst>
      <p:ext uri="{BB962C8B-B14F-4D97-AF65-F5344CB8AC3E}">
        <p14:creationId xmlns:p14="http://schemas.microsoft.com/office/powerpoint/2010/main" val="297148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u="sng" dirty="0">
                <a:effectLst>
                  <a:outerShdw blurRad="38100" dist="38100" dir="2700000" algn="tl">
                    <a:srgbClr val="000000">
                      <a:alpha val="43137"/>
                    </a:srgbClr>
                  </a:outerShdw>
                </a:effectLst>
              </a:rPr>
              <a:t>VIAC Board Structure</a:t>
            </a:r>
          </a:p>
        </p:txBody>
      </p:sp>
      <p:sp>
        <p:nvSpPr>
          <p:cNvPr id="3" name="Content Placeholder 2"/>
          <p:cNvSpPr>
            <a:spLocks noGrp="1"/>
          </p:cNvSpPr>
          <p:nvPr>
            <p:ph sz="half" idx="1"/>
          </p:nvPr>
        </p:nvSpPr>
        <p:spPr/>
        <p:txBody>
          <a:bodyPr>
            <a:normAutofit fontScale="55000" lnSpcReduction="20000"/>
          </a:bodyPr>
          <a:lstStyle/>
          <a:p>
            <a:pPr marL="0" indent="0">
              <a:buNone/>
            </a:pPr>
            <a:r>
              <a:rPr lang="en-US" sz="2800" b="1" u="sng" dirty="0"/>
              <a:t>Balanced Representation:</a:t>
            </a:r>
          </a:p>
          <a:p>
            <a:pPr marL="0" indent="0">
              <a:buNone/>
            </a:pPr>
            <a:r>
              <a:rPr lang="en-US" sz="2800" b="1" u="sng" dirty="0"/>
              <a:t> </a:t>
            </a:r>
          </a:p>
          <a:p>
            <a:pPr marL="0" indent="0">
              <a:buNone/>
            </a:pPr>
            <a:r>
              <a:rPr lang="en-US" sz="2400" dirty="0"/>
              <a:t>- Males/Females</a:t>
            </a:r>
          </a:p>
          <a:p>
            <a:pPr marL="0" indent="0">
              <a:buNone/>
            </a:pPr>
            <a:r>
              <a:rPr lang="en-US" sz="2400" dirty="0"/>
              <a:t>- Sports</a:t>
            </a:r>
          </a:p>
          <a:p>
            <a:pPr marL="0" indent="0">
              <a:buNone/>
            </a:pPr>
            <a:r>
              <a:rPr lang="en-US" sz="2400" dirty="0"/>
              <a:t>- Islands</a:t>
            </a:r>
          </a:p>
          <a:p>
            <a:pPr marL="0" indent="0">
              <a:buNone/>
            </a:pPr>
            <a:r>
              <a:rPr lang="en-US" sz="2400" dirty="0"/>
              <a:t>- Active/ Retired Athletes</a:t>
            </a:r>
          </a:p>
          <a:p>
            <a:pPr>
              <a:buFontTx/>
              <a:buChar char="-"/>
            </a:pPr>
            <a:endParaRPr lang="en-US" sz="2400" dirty="0"/>
          </a:p>
          <a:p>
            <a:pPr marL="0" indent="0">
              <a:buNone/>
            </a:pPr>
            <a:r>
              <a:rPr lang="en-US" dirty="0"/>
              <a:t> </a:t>
            </a:r>
            <a:r>
              <a:rPr lang="en-US" b="1" u="sng" dirty="0"/>
              <a:t>Commission </a:t>
            </a:r>
            <a:r>
              <a:rPr lang="en-US" sz="2800" b="1" u="sng" dirty="0"/>
              <a:t>Size: </a:t>
            </a:r>
          </a:p>
          <a:p>
            <a:pPr marL="0" indent="0">
              <a:buNone/>
            </a:pPr>
            <a:endParaRPr lang="en-US" sz="2400" dirty="0"/>
          </a:p>
          <a:p>
            <a:pPr marL="0" indent="0">
              <a:buNone/>
            </a:pPr>
            <a:r>
              <a:rPr lang="en-US" sz="2400" dirty="0"/>
              <a:t> - Minimum of five Members</a:t>
            </a:r>
          </a:p>
          <a:p>
            <a:pPr>
              <a:buFontTx/>
              <a:buChar char="-"/>
            </a:pPr>
            <a:endParaRPr lang="en-US" sz="2400" dirty="0"/>
          </a:p>
          <a:p>
            <a:pPr marL="0" indent="0">
              <a:buNone/>
            </a:pPr>
            <a:r>
              <a:rPr lang="en-US" sz="2800" b="1" u="sng" dirty="0"/>
              <a:t>Term Length:</a:t>
            </a:r>
          </a:p>
          <a:p>
            <a:pPr marL="0" indent="0">
              <a:buNone/>
            </a:pPr>
            <a:endParaRPr lang="en-US" sz="2800" b="1" u="sng" dirty="0"/>
          </a:p>
          <a:p>
            <a:pPr marL="0" indent="0">
              <a:buNone/>
            </a:pPr>
            <a:r>
              <a:rPr lang="en-US" dirty="0"/>
              <a:t>-Minimum four-year terms for members</a:t>
            </a:r>
          </a:p>
          <a:p>
            <a:endParaRPr lang="en-US" dirty="0"/>
          </a:p>
        </p:txBody>
      </p:sp>
      <p:sp>
        <p:nvSpPr>
          <p:cNvPr id="4" name="Content Placeholder 3"/>
          <p:cNvSpPr>
            <a:spLocks noGrp="1"/>
          </p:cNvSpPr>
          <p:nvPr>
            <p:ph sz="half" idx="2"/>
          </p:nvPr>
        </p:nvSpPr>
        <p:spPr>
          <a:xfrm>
            <a:off x="4343400" y="1920085"/>
            <a:ext cx="4343400" cy="4434840"/>
          </a:xfrm>
        </p:spPr>
        <p:txBody>
          <a:bodyPr>
            <a:normAutofit fontScale="55000" lnSpcReduction="20000"/>
          </a:bodyPr>
          <a:lstStyle/>
          <a:p>
            <a:pPr marL="0" indent="0">
              <a:buNone/>
            </a:pPr>
            <a:r>
              <a:rPr lang="en-US" sz="2800" b="1" u="sng" dirty="0"/>
              <a:t>Annual VIAC Meeting:</a:t>
            </a:r>
          </a:p>
          <a:p>
            <a:pPr marL="0" indent="0">
              <a:buNone/>
            </a:pPr>
            <a:endParaRPr lang="en-US" sz="2800" b="1" u="sng" dirty="0"/>
          </a:p>
          <a:p>
            <a:pPr marL="0" indent="0">
              <a:buNone/>
            </a:pPr>
            <a:r>
              <a:rPr lang="en-US" sz="2800" dirty="0"/>
              <a:t>-</a:t>
            </a:r>
            <a:r>
              <a:rPr lang="en-US" dirty="0"/>
              <a:t>Report Formally to the Board at least ON CE a year through production of an annual report and/or in person.</a:t>
            </a:r>
          </a:p>
          <a:p>
            <a:pPr marL="0" indent="0">
              <a:buNone/>
            </a:pPr>
            <a:endParaRPr lang="en-US" dirty="0"/>
          </a:p>
          <a:p>
            <a:pPr marL="0" indent="0">
              <a:buNone/>
            </a:pPr>
            <a:r>
              <a:rPr lang="en-US" b="1" u="sng" dirty="0"/>
              <a:t>Commission Representation - VIOC:</a:t>
            </a:r>
          </a:p>
          <a:p>
            <a:pPr marL="0" indent="0">
              <a:buNone/>
            </a:pPr>
            <a:r>
              <a:rPr lang="en-US" dirty="0"/>
              <a:t>-At least 2 VIAC Members, President and Commissions VIOC Rep, will be represented at the VIOC General Assembly, with the ability to vote</a:t>
            </a:r>
          </a:p>
          <a:p>
            <a:pPr marL="0" indent="0">
              <a:buNone/>
            </a:pPr>
            <a:endParaRPr lang="en-US" dirty="0"/>
          </a:p>
          <a:p>
            <a:pPr marL="0" indent="0">
              <a:buNone/>
            </a:pPr>
            <a:r>
              <a:rPr lang="en-US" dirty="0"/>
              <a:t>-At least one member(Commissions VIOC Rep, elected by his or hers peers, will sit on the VIOC Executive Board</a:t>
            </a:r>
          </a:p>
          <a:p>
            <a:pPr marL="0" indent="0">
              <a:buNone/>
            </a:pPr>
            <a:endParaRPr lang="en-US" dirty="0"/>
          </a:p>
          <a:p>
            <a:pPr marL="0" indent="0">
              <a:buNone/>
            </a:pPr>
            <a:r>
              <a:rPr lang="en-US" b="1" u="sng" dirty="0"/>
              <a:t>Votes:</a:t>
            </a:r>
          </a:p>
          <a:p>
            <a:pPr marL="0" indent="0">
              <a:buNone/>
            </a:pPr>
            <a:endParaRPr lang="en-US" sz="2800" b="1" u="sng" dirty="0"/>
          </a:p>
          <a:p>
            <a:pPr marL="0" indent="0">
              <a:buNone/>
            </a:pPr>
            <a:r>
              <a:rPr lang="en-US" dirty="0"/>
              <a:t> - Each VIAC member, has a vote at  VIAC meetings</a:t>
            </a:r>
          </a:p>
          <a:p>
            <a:pPr>
              <a:buFontTx/>
              <a:buChar char="-"/>
            </a:pPr>
            <a:endParaRPr lang="en-US" sz="2800" dirty="0"/>
          </a:p>
          <a:p>
            <a:pPr marL="0" indent="0">
              <a:buNone/>
            </a:pPr>
            <a:r>
              <a:rPr lang="en-US" sz="3200" dirty="0"/>
              <a:t> </a:t>
            </a:r>
            <a:endParaRPr lang="en-US" sz="2400" dirty="0"/>
          </a:p>
        </p:txBody>
      </p:sp>
    </p:spTree>
    <p:extLst>
      <p:ext uri="{BB962C8B-B14F-4D97-AF65-F5344CB8AC3E}">
        <p14:creationId xmlns:p14="http://schemas.microsoft.com/office/powerpoint/2010/main" val="391567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anim calcmode="lin" valueType="num">
                                      <p:cBhvr>
                                        <p:cTn id="5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1000"/>
                                        <p:tgtEl>
                                          <p:spTgt spid="3">
                                            <p:txEl>
                                              <p:pRg st="13" end="13"/>
                                            </p:txEl>
                                          </p:spTgt>
                                        </p:tgtEl>
                                      </p:cBhvr>
                                    </p:animEffect>
                                    <p:anim calcmode="lin" valueType="num">
                                      <p:cBhvr>
                                        <p:cTn id="5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nodeType="afterEffect">
                                  <p:stCondLst>
                                    <p:cond delay="250"/>
                                  </p:stCondLst>
                                  <p:childTnLst>
                                    <p:set>
                                      <p:cBhvr>
                                        <p:cTn id="60" dur="1" fill="hold">
                                          <p:stCondLst>
                                            <p:cond delay="0"/>
                                          </p:stCondLst>
                                        </p:cTn>
                                        <p:tgtEl>
                                          <p:spTgt spid="4">
                                            <p:txEl>
                                              <p:pRg st="0" end="0"/>
                                            </p:txEl>
                                          </p:spTgt>
                                        </p:tgtEl>
                                        <p:attrNameLst>
                                          <p:attrName>style.visibility</p:attrName>
                                        </p:attrNameLst>
                                      </p:cBhvr>
                                      <p:to>
                                        <p:strVal val="visible"/>
                                      </p:to>
                                    </p:set>
                                    <p:animEffect transition="in" filter="fade">
                                      <p:cBhvr>
                                        <p:cTn id="61" dur="1000"/>
                                        <p:tgtEl>
                                          <p:spTgt spid="4">
                                            <p:txEl>
                                              <p:pRg st="0" end="0"/>
                                            </p:txEl>
                                          </p:spTgt>
                                        </p:tgtEl>
                                      </p:cBhvr>
                                    </p:animEffect>
                                    <p:anim calcmode="lin" valueType="num">
                                      <p:cBhvr>
                                        <p:cTn id="6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250"/>
                            </p:stCondLst>
                            <p:childTnLst>
                              <p:par>
                                <p:cTn id="65" presetID="42" presetClass="entr" presetSubtype="0" fill="hold" nodeType="after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Effect transition="in" filter="fade">
                                      <p:cBhvr>
                                        <p:cTn id="67" dur="1000"/>
                                        <p:tgtEl>
                                          <p:spTgt spid="4">
                                            <p:txEl>
                                              <p:pRg st="2" end="2"/>
                                            </p:txEl>
                                          </p:spTgt>
                                        </p:tgtEl>
                                      </p:cBhvr>
                                    </p:animEffect>
                                    <p:anim calcmode="lin" valueType="num">
                                      <p:cBhvr>
                                        <p:cTn id="6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250"/>
                            </p:stCondLst>
                            <p:childTnLst>
                              <p:par>
                                <p:cTn id="71" presetID="42" presetClass="entr" presetSubtype="0" fill="hold" nodeType="after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Effect transition="in" filter="fade">
                                      <p:cBhvr>
                                        <p:cTn id="73" dur="1000"/>
                                        <p:tgtEl>
                                          <p:spTgt spid="4">
                                            <p:txEl>
                                              <p:pRg st="4" end="4"/>
                                            </p:txEl>
                                          </p:spTgt>
                                        </p:tgtEl>
                                      </p:cBhvr>
                                    </p:animEffect>
                                    <p:anim calcmode="lin" valueType="num">
                                      <p:cBhvr>
                                        <p:cTn id="7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250"/>
                            </p:stCondLst>
                            <p:childTnLst>
                              <p:par>
                                <p:cTn id="77" presetID="42" presetClass="entr" presetSubtype="0" fill="hold" nodeType="after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Effect transition="in" filter="fade">
                                      <p:cBhvr>
                                        <p:cTn id="79" dur="1000"/>
                                        <p:tgtEl>
                                          <p:spTgt spid="4">
                                            <p:txEl>
                                              <p:pRg st="5" end="5"/>
                                            </p:txEl>
                                          </p:spTgt>
                                        </p:tgtEl>
                                      </p:cBhvr>
                                    </p:animEffect>
                                    <p:anim calcmode="lin" valueType="num">
                                      <p:cBhvr>
                                        <p:cTn id="8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250"/>
                            </p:stCondLst>
                            <p:childTnLst>
                              <p:par>
                                <p:cTn id="83" presetID="42" presetClass="entr" presetSubtype="0" fill="hold" nodeType="afterEffect">
                                  <p:stCondLst>
                                    <p:cond delay="0"/>
                                  </p:stCondLst>
                                  <p:childTnLst>
                                    <p:set>
                                      <p:cBhvr>
                                        <p:cTn id="84" dur="1" fill="hold">
                                          <p:stCondLst>
                                            <p:cond delay="0"/>
                                          </p:stCondLst>
                                        </p:cTn>
                                        <p:tgtEl>
                                          <p:spTgt spid="4">
                                            <p:txEl>
                                              <p:pRg st="7" end="7"/>
                                            </p:txEl>
                                          </p:spTgt>
                                        </p:tgtEl>
                                        <p:attrNameLst>
                                          <p:attrName>style.visibility</p:attrName>
                                        </p:attrNameLst>
                                      </p:cBhvr>
                                      <p:to>
                                        <p:strVal val="visible"/>
                                      </p:to>
                                    </p:set>
                                    <p:animEffect transition="in" filter="fade">
                                      <p:cBhvr>
                                        <p:cTn id="85" dur="1000"/>
                                        <p:tgtEl>
                                          <p:spTgt spid="4">
                                            <p:txEl>
                                              <p:pRg st="7" end="7"/>
                                            </p:txEl>
                                          </p:spTgt>
                                        </p:tgtEl>
                                      </p:cBhvr>
                                    </p:animEffect>
                                    <p:anim calcmode="lin" valueType="num">
                                      <p:cBhvr>
                                        <p:cTn id="8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250"/>
                            </p:stCondLst>
                            <p:childTnLst>
                              <p:par>
                                <p:cTn id="89" presetID="42" presetClass="entr" presetSubtype="0" fill="hold" nodeType="afterEffect">
                                  <p:stCondLst>
                                    <p:cond delay="500"/>
                                  </p:stCondLst>
                                  <p:childTnLst>
                                    <p:set>
                                      <p:cBhvr>
                                        <p:cTn id="90" dur="1" fill="hold">
                                          <p:stCondLst>
                                            <p:cond delay="0"/>
                                          </p:stCondLst>
                                        </p:cTn>
                                        <p:tgtEl>
                                          <p:spTgt spid="4">
                                            <p:txEl>
                                              <p:pRg st="9" end="9"/>
                                            </p:txEl>
                                          </p:spTgt>
                                        </p:tgtEl>
                                        <p:attrNameLst>
                                          <p:attrName>style.visibility</p:attrName>
                                        </p:attrNameLst>
                                      </p:cBhvr>
                                      <p:to>
                                        <p:strVal val="visible"/>
                                      </p:to>
                                    </p:set>
                                    <p:animEffect transition="in" filter="fade">
                                      <p:cBhvr>
                                        <p:cTn id="91" dur="1000"/>
                                        <p:tgtEl>
                                          <p:spTgt spid="4">
                                            <p:txEl>
                                              <p:pRg st="9" end="9"/>
                                            </p:txEl>
                                          </p:spTgt>
                                        </p:tgtEl>
                                      </p:cBhvr>
                                    </p:animEffect>
                                    <p:anim calcmode="lin" valueType="num">
                                      <p:cBhvr>
                                        <p:cTn id="9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par>
                          <p:cTn id="94" fill="hold">
                            <p:stCondLst>
                              <p:cond delay="15750"/>
                            </p:stCondLst>
                            <p:childTnLst>
                              <p:par>
                                <p:cTn id="95" presetID="42" presetClass="entr" presetSubtype="0" fill="hold" nodeType="afterEffect">
                                  <p:stCondLst>
                                    <p:cond delay="500"/>
                                  </p:stCondLst>
                                  <p:childTnLst>
                                    <p:set>
                                      <p:cBhvr>
                                        <p:cTn id="96" dur="1" fill="hold">
                                          <p:stCondLst>
                                            <p:cond delay="0"/>
                                          </p:stCondLst>
                                        </p:cTn>
                                        <p:tgtEl>
                                          <p:spTgt spid="4">
                                            <p:txEl>
                                              <p:pRg st="11" end="11"/>
                                            </p:txEl>
                                          </p:spTgt>
                                        </p:tgtEl>
                                        <p:attrNameLst>
                                          <p:attrName>style.visibility</p:attrName>
                                        </p:attrNameLst>
                                      </p:cBhvr>
                                      <p:to>
                                        <p:strVal val="visible"/>
                                      </p:to>
                                    </p:set>
                                    <p:animEffect transition="in" filter="fade">
                                      <p:cBhvr>
                                        <p:cTn id="97" dur="1000"/>
                                        <p:tgtEl>
                                          <p:spTgt spid="4">
                                            <p:txEl>
                                              <p:pRg st="11" end="11"/>
                                            </p:txEl>
                                          </p:spTgt>
                                        </p:tgtEl>
                                      </p:cBhvr>
                                    </p:animEffect>
                                    <p:anim calcmode="lin" valueType="num">
                                      <p:cBhvr>
                                        <p:cTn id="9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7250"/>
                            </p:stCondLst>
                            <p:childTnLst>
                              <p:par>
                                <p:cTn id="101" presetID="42" presetClass="entr" presetSubtype="0" fill="hold" nodeType="afterEffect">
                                  <p:stCondLst>
                                    <p:cond delay="1000"/>
                                  </p:stCondLst>
                                  <p:childTnLst>
                                    <p:set>
                                      <p:cBhvr>
                                        <p:cTn id="102" dur="1" fill="hold">
                                          <p:stCondLst>
                                            <p:cond delay="0"/>
                                          </p:stCondLst>
                                        </p:cTn>
                                        <p:tgtEl>
                                          <p:spTgt spid="4">
                                            <p:txEl>
                                              <p:pRg st="13" end="13"/>
                                            </p:txEl>
                                          </p:spTgt>
                                        </p:tgtEl>
                                        <p:attrNameLst>
                                          <p:attrName>style.visibility</p:attrName>
                                        </p:attrNameLst>
                                      </p:cBhvr>
                                      <p:to>
                                        <p:strVal val="visible"/>
                                      </p:to>
                                    </p:set>
                                    <p:animEffect transition="in" filter="fade">
                                      <p:cBhvr>
                                        <p:cTn id="103" dur="1000"/>
                                        <p:tgtEl>
                                          <p:spTgt spid="4">
                                            <p:txEl>
                                              <p:pRg st="13" end="13"/>
                                            </p:txEl>
                                          </p:spTgt>
                                        </p:tgtEl>
                                      </p:cBhvr>
                                    </p:animEffect>
                                    <p:anim calcmode="lin" valueType="num">
                                      <p:cBhvr>
                                        <p:cTn id="104"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05"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u="sng" dirty="0">
                <a:effectLst>
                  <a:outerShdw blurRad="38100" dist="38100" dir="2700000" algn="tl">
                    <a:srgbClr val="000000">
                      <a:alpha val="43137"/>
                    </a:srgbClr>
                  </a:outerShdw>
                </a:effectLst>
              </a:rPr>
              <a:t>VIAC Members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62500" lnSpcReduction="20000"/>
          </a:bodyPr>
          <a:lstStyle/>
          <a:p>
            <a:r>
              <a:rPr lang="en-US" sz="3200" b="1" u="sng" dirty="0"/>
              <a:t>President:</a:t>
            </a:r>
          </a:p>
          <a:p>
            <a:pPr marL="0" indent="0">
              <a:buNone/>
            </a:pPr>
            <a:r>
              <a:rPr lang="en-US" sz="3200" dirty="0"/>
              <a:t> </a:t>
            </a:r>
            <a:r>
              <a:rPr lang="en-US" sz="3800" dirty="0"/>
              <a:t>- </a:t>
            </a:r>
            <a:r>
              <a:rPr lang="en-US" sz="2900" dirty="0"/>
              <a:t>Attends VIOC meetings</a:t>
            </a:r>
          </a:p>
          <a:p>
            <a:pPr marL="0" indent="0">
              <a:buNone/>
            </a:pPr>
            <a:r>
              <a:rPr lang="en-US" sz="2900" dirty="0"/>
              <a:t> - Leads/sets up VIAC meetings</a:t>
            </a:r>
          </a:p>
          <a:p>
            <a:pPr marL="0" indent="0">
              <a:buNone/>
            </a:pPr>
            <a:r>
              <a:rPr lang="en-US" sz="2000" b="1" dirty="0"/>
              <a:t> - </a:t>
            </a:r>
            <a:r>
              <a:rPr lang="en-US" sz="2900" dirty="0"/>
              <a:t>Attends  VIOC General Assembly</a:t>
            </a:r>
            <a:endParaRPr lang="en-US" sz="2900" b="1" dirty="0"/>
          </a:p>
          <a:p>
            <a:pPr marL="0" indent="0">
              <a:buNone/>
            </a:pPr>
            <a:r>
              <a:rPr lang="en-US" sz="2000" dirty="0"/>
              <a:t> </a:t>
            </a:r>
          </a:p>
          <a:p>
            <a:r>
              <a:rPr lang="en-US" sz="3200" b="1" u="sng" dirty="0"/>
              <a:t>Vice President:</a:t>
            </a:r>
          </a:p>
          <a:p>
            <a:pPr marL="0" indent="0">
              <a:buNone/>
            </a:pPr>
            <a:r>
              <a:rPr lang="en-US" sz="2900" dirty="0"/>
              <a:t> </a:t>
            </a:r>
            <a:r>
              <a:rPr lang="en-US" sz="3200" dirty="0"/>
              <a:t>- Steps in as President when President isn’t available</a:t>
            </a:r>
          </a:p>
          <a:p>
            <a:pPr marL="0" indent="0">
              <a:buNone/>
            </a:pPr>
            <a:r>
              <a:rPr lang="en-US" sz="3200" dirty="0"/>
              <a:t> - Follows up on communications between, VIAC and Federations/ athletes</a:t>
            </a:r>
          </a:p>
          <a:p>
            <a:pPr>
              <a:buFontTx/>
              <a:buChar char="-"/>
            </a:pPr>
            <a:endParaRPr lang="en-US" sz="2000" dirty="0"/>
          </a:p>
        </p:txBody>
      </p:sp>
      <p:sp>
        <p:nvSpPr>
          <p:cNvPr id="4" name="Content Placeholder 3"/>
          <p:cNvSpPr>
            <a:spLocks noGrp="1"/>
          </p:cNvSpPr>
          <p:nvPr>
            <p:ph sz="half" idx="2"/>
          </p:nvPr>
        </p:nvSpPr>
        <p:spPr/>
        <p:txBody>
          <a:bodyPr>
            <a:normAutofit fontScale="62500" lnSpcReduction="20000"/>
          </a:bodyPr>
          <a:lstStyle/>
          <a:p>
            <a:r>
              <a:rPr lang="en-US" sz="3200" b="1" u="sng" dirty="0"/>
              <a:t>Secretary:</a:t>
            </a:r>
          </a:p>
          <a:p>
            <a:pPr marL="0" indent="0">
              <a:buNone/>
            </a:pPr>
            <a:r>
              <a:rPr lang="en-US" sz="3800" dirty="0"/>
              <a:t> </a:t>
            </a:r>
            <a:r>
              <a:rPr lang="en-US" sz="2900" dirty="0"/>
              <a:t>- Handles minutes of VIAC meetings</a:t>
            </a:r>
          </a:p>
          <a:p>
            <a:pPr marL="0" indent="0">
              <a:buNone/>
            </a:pPr>
            <a:r>
              <a:rPr lang="en-US" sz="2900" dirty="0"/>
              <a:t> - Handles election for new VIAC members at the end of terms</a:t>
            </a:r>
          </a:p>
          <a:p>
            <a:pPr marL="0" indent="0">
              <a:buNone/>
            </a:pPr>
            <a:endParaRPr lang="en-US" sz="2000" dirty="0"/>
          </a:p>
          <a:p>
            <a:endParaRPr lang="en-US" sz="3200" b="1" u="sng" dirty="0"/>
          </a:p>
          <a:p>
            <a:r>
              <a:rPr lang="en-US" sz="3200" b="1" u="sng" dirty="0"/>
              <a:t>Commission VIOC Rep</a:t>
            </a:r>
          </a:p>
          <a:p>
            <a:pPr marL="0" indent="0">
              <a:buNone/>
            </a:pPr>
            <a:r>
              <a:rPr lang="en-US" sz="2900" dirty="0"/>
              <a:t>-Assist other members of the VIAC</a:t>
            </a:r>
          </a:p>
          <a:p>
            <a:pPr marL="0" indent="0">
              <a:buNone/>
            </a:pPr>
            <a:r>
              <a:rPr lang="en-US" sz="2900" dirty="0"/>
              <a:t>-Represent the Commission within the VIOC’s Executive board</a:t>
            </a:r>
            <a:r>
              <a:rPr lang="en-US" dirty="0"/>
              <a:t> </a:t>
            </a:r>
          </a:p>
          <a:p>
            <a:endParaRPr lang="en-US" dirty="0"/>
          </a:p>
          <a:p>
            <a:r>
              <a:rPr lang="en-US" sz="3200" b="1" u="sng" dirty="0"/>
              <a:t>Directors (2+):</a:t>
            </a:r>
          </a:p>
          <a:p>
            <a:pPr marL="0" indent="0">
              <a:buNone/>
            </a:pPr>
            <a:r>
              <a:rPr lang="en-US" sz="3800" dirty="0"/>
              <a:t>- </a:t>
            </a:r>
            <a:r>
              <a:rPr lang="en-US" sz="2900" dirty="0"/>
              <a:t>Assist other members of the VIAC</a:t>
            </a:r>
          </a:p>
          <a:p>
            <a:pPr marL="0" indent="0">
              <a:buNone/>
            </a:pPr>
            <a:r>
              <a:rPr lang="en-US" sz="2900" dirty="0"/>
              <a:t> - Focal point for Federations/athletes questions</a:t>
            </a:r>
            <a:endParaRPr lang="en-US" sz="3800" dirty="0"/>
          </a:p>
        </p:txBody>
      </p:sp>
    </p:spTree>
    <p:extLst>
      <p:ext uri="{BB962C8B-B14F-4D97-AF65-F5344CB8AC3E}">
        <p14:creationId xmlns:p14="http://schemas.microsoft.com/office/powerpoint/2010/main" val="428314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1000"/>
                                        <p:tgtEl>
                                          <p:spTgt spid="4">
                                            <p:txEl>
                                              <p:pRg st="0" end="0"/>
                                            </p:txEl>
                                          </p:spTgt>
                                        </p:tgtEl>
                                      </p:cBhvr>
                                    </p:animEffect>
                                    <p:anim calcmode="lin" valueType="num">
                                      <p:cBhvr>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nodeType="after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Effect transition="in" filter="fade">
                                      <p:cBhvr>
                                        <p:cTn id="61" dur="1000"/>
                                        <p:tgtEl>
                                          <p:spTgt spid="4">
                                            <p:txEl>
                                              <p:pRg st="2" end="2"/>
                                            </p:txEl>
                                          </p:spTgt>
                                        </p:tgtEl>
                                      </p:cBhvr>
                                    </p:animEffect>
                                    <p:anim calcmode="lin" valueType="num">
                                      <p:cBhvr>
                                        <p:cTn id="6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nodeType="after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1000"/>
                                        <p:tgtEl>
                                          <p:spTgt spid="4">
                                            <p:txEl>
                                              <p:pRg st="5" end="5"/>
                                            </p:txEl>
                                          </p:spTgt>
                                        </p:tgtEl>
                                      </p:cBhvr>
                                    </p:animEffect>
                                    <p:anim calcmode="lin" valueType="num">
                                      <p:cBhvr>
                                        <p:cTn id="6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nodeType="after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Effect transition="in" filter="fade">
                                      <p:cBhvr>
                                        <p:cTn id="73" dur="1000"/>
                                        <p:tgtEl>
                                          <p:spTgt spid="4">
                                            <p:txEl>
                                              <p:pRg st="6" end="6"/>
                                            </p:txEl>
                                          </p:spTgt>
                                        </p:tgtEl>
                                      </p:cBhvr>
                                    </p:animEffect>
                                    <p:anim calcmode="lin" valueType="num">
                                      <p:cBhvr>
                                        <p:cTn id="7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7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nodeType="after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Effect transition="in" filter="fade">
                                      <p:cBhvr>
                                        <p:cTn id="79" dur="1000"/>
                                        <p:tgtEl>
                                          <p:spTgt spid="4">
                                            <p:txEl>
                                              <p:pRg st="7" end="7"/>
                                            </p:txEl>
                                          </p:spTgt>
                                        </p:tgtEl>
                                      </p:cBhvr>
                                    </p:animEffect>
                                    <p:anim calcmode="lin" valueType="num">
                                      <p:cBhvr>
                                        <p:cTn id="8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nodeType="afterEffect">
                                  <p:stCondLst>
                                    <p:cond delay="0"/>
                                  </p:stCondLst>
                                  <p:childTnLst>
                                    <p:set>
                                      <p:cBhvr>
                                        <p:cTn id="84" dur="1" fill="hold">
                                          <p:stCondLst>
                                            <p:cond delay="0"/>
                                          </p:stCondLst>
                                        </p:cTn>
                                        <p:tgtEl>
                                          <p:spTgt spid="4">
                                            <p:txEl>
                                              <p:pRg st="9" end="9"/>
                                            </p:txEl>
                                          </p:spTgt>
                                        </p:tgtEl>
                                        <p:attrNameLst>
                                          <p:attrName>style.visibility</p:attrName>
                                        </p:attrNameLst>
                                      </p:cBhvr>
                                      <p:to>
                                        <p:strVal val="visible"/>
                                      </p:to>
                                    </p:set>
                                    <p:animEffect transition="in" filter="fade">
                                      <p:cBhvr>
                                        <p:cTn id="85" dur="1000"/>
                                        <p:tgtEl>
                                          <p:spTgt spid="4">
                                            <p:txEl>
                                              <p:pRg st="9" end="9"/>
                                            </p:txEl>
                                          </p:spTgt>
                                        </p:tgtEl>
                                      </p:cBhvr>
                                    </p:animEffect>
                                    <p:anim calcmode="lin" valueType="num">
                                      <p:cBhvr>
                                        <p:cTn id="8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nodeType="afterEffect">
                                  <p:stCondLst>
                                    <p:cond delay="0"/>
                                  </p:stCondLst>
                                  <p:childTnLst>
                                    <p:set>
                                      <p:cBhvr>
                                        <p:cTn id="90" dur="1" fill="hold">
                                          <p:stCondLst>
                                            <p:cond delay="0"/>
                                          </p:stCondLst>
                                        </p:cTn>
                                        <p:tgtEl>
                                          <p:spTgt spid="4">
                                            <p:txEl>
                                              <p:pRg st="10" end="10"/>
                                            </p:txEl>
                                          </p:spTgt>
                                        </p:tgtEl>
                                        <p:attrNameLst>
                                          <p:attrName>style.visibility</p:attrName>
                                        </p:attrNameLst>
                                      </p:cBhvr>
                                      <p:to>
                                        <p:strVal val="visible"/>
                                      </p:to>
                                    </p:set>
                                    <p:animEffect transition="in" filter="fade">
                                      <p:cBhvr>
                                        <p:cTn id="91" dur="1000"/>
                                        <p:tgtEl>
                                          <p:spTgt spid="4">
                                            <p:txEl>
                                              <p:pRg st="10" end="10"/>
                                            </p:txEl>
                                          </p:spTgt>
                                        </p:tgtEl>
                                      </p:cBhvr>
                                    </p:animEffect>
                                    <p:anim calcmode="lin" valueType="num">
                                      <p:cBhvr>
                                        <p:cTn id="9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nodeType="afterEffect">
                                  <p:stCondLst>
                                    <p:cond delay="0"/>
                                  </p:stCondLst>
                                  <p:childTnLst>
                                    <p:set>
                                      <p:cBhvr>
                                        <p:cTn id="96" dur="1" fill="hold">
                                          <p:stCondLst>
                                            <p:cond delay="0"/>
                                          </p:stCondLst>
                                        </p:cTn>
                                        <p:tgtEl>
                                          <p:spTgt spid="4">
                                            <p:txEl>
                                              <p:pRg st="11" end="11"/>
                                            </p:txEl>
                                          </p:spTgt>
                                        </p:tgtEl>
                                        <p:attrNameLst>
                                          <p:attrName>style.visibility</p:attrName>
                                        </p:attrNameLst>
                                      </p:cBhvr>
                                      <p:to>
                                        <p:strVal val="visible"/>
                                      </p:to>
                                    </p:set>
                                    <p:animEffect transition="in" filter="fade">
                                      <p:cBhvr>
                                        <p:cTn id="97" dur="1000"/>
                                        <p:tgtEl>
                                          <p:spTgt spid="4">
                                            <p:txEl>
                                              <p:pRg st="11" end="11"/>
                                            </p:txEl>
                                          </p:spTgt>
                                        </p:tgtEl>
                                      </p:cBhvr>
                                    </p:animEffect>
                                    <p:anim calcmode="lin" valueType="num">
                                      <p:cBhvr>
                                        <p:cTn id="9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838200"/>
            <a:ext cx="8229600" cy="1143000"/>
          </a:xfrm>
        </p:spPr>
        <p:txBody>
          <a:bodyPr>
            <a:normAutofit fontScale="90000"/>
          </a:bodyPr>
          <a:lstStyle/>
          <a:p>
            <a:pPr algn="ctr"/>
            <a:r>
              <a:rPr lang="en-US" b="1" u="sng" dirty="0">
                <a:effectLst>
                  <a:outerShdw blurRad="38100" dist="38100" dir="2700000" algn="tl">
                    <a:srgbClr val="000000">
                      <a:alpha val="43137"/>
                    </a:srgbClr>
                  </a:outerShdw>
                </a:effectLst>
              </a:rPr>
              <a:t>Athlete Representative Description</a:t>
            </a:r>
          </a:p>
        </p:txBody>
      </p:sp>
      <p:sp>
        <p:nvSpPr>
          <p:cNvPr id="6" name="Content Placeholder 5"/>
          <p:cNvSpPr>
            <a:spLocks noGrp="1"/>
          </p:cNvSpPr>
          <p:nvPr>
            <p:ph sz="half" idx="1"/>
          </p:nvPr>
        </p:nvSpPr>
        <p:spPr>
          <a:xfrm>
            <a:off x="457200" y="2133600"/>
            <a:ext cx="4038600" cy="4434840"/>
          </a:xfrm>
        </p:spPr>
        <p:txBody>
          <a:bodyPr>
            <a:normAutofit lnSpcReduction="10000"/>
          </a:bodyPr>
          <a:lstStyle/>
          <a:p>
            <a:r>
              <a:rPr lang="en-US" sz="2400" dirty="0"/>
              <a:t>VIAC Members will be, </a:t>
            </a:r>
            <a:r>
              <a:rPr lang="en-US" sz="2400" b="1" dirty="0"/>
              <a:t>“Athlete Representatives” </a:t>
            </a:r>
          </a:p>
          <a:p>
            <a:endParaRPr lang="en-US" sz="2200" b="1" u="sng" dirty="0"/>
          </a:p>
          <a:p>
            <a:r>
              <a:rPr lang="en-US" sz="2200" b="1" u="sng" dirty="0"/>
              <a:t>Athlete Representative (AR) :</a:t>
            </a:r>
            <a:r>
              <a:rPr lang="en-US" sz="2200" b="1" dirty="0"/>
              <a:t> </a:t>
            </a:r>
          </a:p>
          <a:p>
            <a:pPr marL="0" indent="0">
              <a:buNone/>
            </a:pPr>
            <a:r>
              <a:rPr lang="en-US" sz="2800" b="1" dirty="0"/>
              <a:t>-</a:t>
            </a:r>
            <a:r>
              <a:rPr lang="en-US" sz="2000" dirty="0"/>
              <a:t>A spokesperson for athletes in their sport’s community.  </a:t>
            </a:r>
            <a:endParaRPr lang="en-US" sz="2400" dirty="0"/>
          </a:p>
          <a:p>
            <a:pPr marL="0" indent="0">
              <a:buNone/>
            </a:pPr>
            <a:endParaRPr lang="en-US" dirty="0"/>
          </a:p>
          <a:p>
            <a:pPr marL="0" indent="0">
              <a:buNone/>
            </a:pPr>
            <a:r>
              <a:rPr lang="en-US" sz="2800" dirty="0"/>
              <a:t>-</a:t>
            </a:r>
            <a:r>
              <a:rPr lang="en-US" sz="2000" dirty="0"/>
              <a:t>Represent the rights and interest of the athletes</a:t>
            </a:r>
          </a:p>
          <a:p>
            <a:endParaRPr lang="en-US" b="1" u="sng" dirty="0"/>
          </a:p>
        </p:txBody>
      </p:sp>
      <p:sp>
        <p:nvSpPr>
          <p:cNvPr id="10" name="Content Placeholder 9"/>
          <p:cNvSpPr>
            <a:spLocks noGrp="1"/>
          </p:cNvSpPr>
          <p:nvPr>
            <p:ph sz="half" idx="2"/>
          </p:nvPr>
        </p:nvSpPr>
        <p:spPr>
          <a:xfrm>
            <a:off x="4648200" y="2133600"/>
            <a:ext cx="4038600" cy="4434840"/>
          </a:xfrm>
        </p:spPr>
        <p:txBody>
          <a:bodyPr>
            <a:normAutofit lnSpcReduction="10000"/>
          </a:bodyPr>
          <a:lstStyle/>
          <a:p>
            <a:r>
              <a:rPr lang="en-US" dirty="0"/>
              <a:t> </a:t>
            </a:r>
            <a:r>
              <a:rPr lang="en-US" sz="2400" b="1" u="sng" dirty="0"/>
              <a:t>Responsibilities:</a:t>
            </a:r>
          </a:p>
          <a:p>
            <a:pPr marL="0" indent="0">
              <a:buNone/>
            </a:pPr>
            <a:endParaRPr lang="en-US" sz="2200" dirty="0"/>
          </a:p>
          <a:p>
            <a:pPr marL="0" indent="0">
              <a:buNone/>
            </a:pPr>
            <a:r>
              <a:rPr lang="en-US" sz="2000" dirty="0"/>
              <a:t>-Establish a means of seeking athlete’s opinions</a:t>
            </a:r>
          </a:p>
          <a:p>
            <a:pPr marL="0" indent="0">
              <a:buNone/>
            </a:pPr>
            <a:endParaRPr lang="en-US" sz="2000" dirty="0"/>
          </a:p>
          <a:p>
            <a:pPr marL="0" indent="0">
              <a:buNone/>
            </a:pPr>
            <a:r>
              <a:rPr lang="en-US" sz="2000" dirty="0"/>
              <a:t>-Be athlete’s mentors, leaders and a role model</a:t>
            </a:r>
          </a:p>
          <a:p>
            <a:pPr marL="0" indent="0">
              <a:buNone/>
            </a:pPr>
            <a:endParaRPr lang="en-US" sz="20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4502268"/>
            <a:ext cx="3733800" cy="2051678"/>
          </a:xfrm>
          <a:prstGeom prst="rect">
            <a:avLst/>
          </a:prstGeom>
        </p:spPr>
      </p:pic>
    </p:spTree>
    <p:extLst>
      <p:ext uri="{BB962C8B-B14F-4D97-AF65-F5344CB8AC3E}">
        <p14:creationId xmlns:p14="http://schemas.microsoft.com/office/powerpoint/2010/main" val="155937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anim calcmode="lin" valueType="num">
                                      <p:cBhvr>
                                        <p:cTn id="1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1000"/>
                                        <p:tgtEl>
                                          <p:spTgt spid="6">
                                            <p:txEl>
                                              <p:pRg st="5" end="5"/>
                                            </p:txEl>
                                          </p:spTgt>
                                        </p:tgtEl>
                                      </p:cBhvr>
                                    </p:animEffect>
                                    <p:anim calcmode="lin" valueType="num">
                                      <p:cBhvr>
                                        <p:cTn id="2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1000"/>
                                        <p:tgtEl>
                                          <p:spTgt spid="10">
                                            <p:txEl>
                                              <p:pRg st="0" end="0"/>
                                            </p:txEl>
                                          </p:spTgt>
                                        </p:tgtEl>
                                      </p:cBhvr>
                                    </p:animEffect>
                                    <p:anim calcmode="lin" valueType="num">
                                      <p:cBhvr>
                                        <p:cTn id="3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fade">
                                      <p:cBhvr>
                                        <p:cTn id="37" dur="1000"/>
                                        <p:tgtEl>
                                          <p:spTgt spid="10">
                                            <p:txEl>
                                              <p:pRg st="2" end="2"/>
                                            </p:txEl>
                                          </p:spTgt>
                                        </p:tgtEl>
                                      </p:cBhvr>
                                    </p:animEffect>
                                    <p:anim calcmode="lin" valueType="num">
                                      <p:cBhvr>
                                        <p:cTn id="3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fade">
                                      <p:cBhvr>
                                        <p:cTn id="43" dur="1000"/>
                                        <p:tgtEl>
                                          <p:spTgt spid="10">
                                            <p:txEl>
                                              <p:pRg st="4" end="4"/>
                                            </p:txEl>
                                          </p:spTgt>
                                        </p:tgtEl>
                                      </p:cBhvr>
                                    </p:animEffect>
                                    <p:anim calcmode="lin" valueType="num">
                                      <p:cBhvr>
                                        <p:cTn id="4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22" presetClass="entr" presetSubtype="4" fill="hold" nodeType="after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b="1" u="sng" dirty="0">
                <a:effectLst>
                  <a:outerShdw blurRad="38100" dist="38100" dir="2700000" algn="tl">
                    <a:srgbClr val="000000">
                      <a:alpha val="43137"/>
                    </a:srgbClr>
                  </a:outerShdw>
                </a:effectLst>
              </a:rPr>
              <a:t>Athlete Representative Job Description (Continued)</a:t>
            </a:r>
          </a:p>
        </p:txBody>
      </p:sp>
      <p:sp>
        <p:nvSpPr>
          <p:cNvPr id="3" name="Content Placeholder 2"/>
          <p:cNvSpPr>
            <a:spLocks noGrp="1"/>
          </p:cNvSpPr>
          <p:nvPr>
            <p:ph sz="half" idx="1"/>
          </p:nvPr>
        </p:nvSpPr>
        <p:spPr>
          <a:xfrm>
            <a:off x="457200" y="2133600"/>
            <a:ext cx="4038600" cy="4434840"/>
          </a:xfrm>
        </p:spPr>
        <p:txBody>
          <a:bodyPr>
            <a:normAutofit lnSpcReduction="10000"/>
          </a:bodyPr>
          <a:lstStyle/>
          <a:p>
            <a:r>
              <a:rPr lang="en-US" b="1" u="sng" dirty="0"/>
              <a:t>Skills needed:</a:t>
            </a:r>
          </a:p>
          <a:p>
            <a:pPr>
              <a:buFontTx/>
              <a:buChar char="-"/>
            </a:pPr>
            <a:r>
              <a:rPr lang="en-US" dirty="0"/>
              <a:t>Effective communication both written and verbal</a:t>
            </a:r>
          </a:p>
          <a:p>
            <a:pPr>
              <a:buFontTx/>
              <a:buChar char="-"/>
            </a:pPr>
            <a:r>
              <a:rPr lang="en-US" dirty="0"/>
              <a:t>Trustworthy and respected</a:t>
            </a:r>
          </a:p>
          <a:p>
            <a:pPr>
              <a:buFontTx/>
              <a:buChar char="-"/>
            </a:pPr>
            <a:r>
              <a:rPr lang="en-US" dirty="0"/>
              <a:t>Strong organizational skills</a:t>
            </a:r>
          </a:p>
          <a:p>
            <a:pPr>
              <a:buFontTx/>
              <a:buChar char="-"/>
            </a:pPr>
            <a:r>
              <a:rPr lang="en-US" dirty="0"/>
              <a:t>Commitment </a:t>
            </a:r>
          </a:p>
          <a:p>
            <a:pPr>
              <a:buFontTx/>
              <a:buChar char="-"/>
            </a:pPr>
            <a:r>
              <a:rPr lang="en-US" dirty="0"/>
              <a:t>Ability to work well with others</a:t>
            </a:r>
          </a:p>
        </p:txBody>
      </p:sp>
      <p:sp>
        <p:nvSpPr>
          <p:cNvPr id="4" name="Content Placeholder 3"/>
          <p:cNvSpPr>
            <a:spLocks noGrp="1"/>
          </p:cNvSpPr>
          <p:nvPr>
            <p:ph sz="half" idx="2"/>
          </p:nvPr>
        </p:nvSpPr>
        <p:spPr>
          <a:xfrm>
            <a:off x="4648200" y="2057400"/>
            <a:ext cx="4038600" cy="4434840"/>
          </a:xfrm>
        </p:spPr>
        <p:txBody>
          <a:bodyPr>
            <a:normAutofit lnSpcReduction="10000"/>
          </a:bodyPr>
          <a:lstStyle/>
          <a:p>
            <a:r>
              <a:rPr lang="en-US" b="1" u="sng" dirty="0"/>
              <a:t>Support from VIOC:</a:t>
            </a:r>
          </a:p>
          <a:p>
            <a:pPr>
              <a:buFontTx/>
              <a:buChar char="-"/>
            </a:pPr>
            <a:r>
              <a:rPr lang="en-US" dirty="0"/>
              <a:t>Offering guidance and advice</a:t>
            </a:r>
          </a:p>
          <a:p>
            <a:pPr>
              <a:buFontTx/>
              <a:buChar char="-"/>
            </a:pPr>
            <a:r>
              <a:rPr lang="en-US" dirty="0"/>
              <a:t>Given a budget if possible</a:t>
            </a:r>
          </a:p>
          <a:p>
            <a:pPr>
              <a:buFontTx/>
              <a:buChar char="-"/>
            </a:pPr>
            <a:endParaRPr lang="en-US" dirty="0"/>
          </a:p>
        </p:txBody>
      </p:sp>
    </p:spTree>
    <p:extLst>
      <p:ext uri="{BB962C8B-B14F-4D97-AF65-F5344CB8AC3E}">
        <p14:creationId xmlns:p14="http://schemas.microsoft.com/office/powerpoint/2010/main" val="425119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1000"/>
                                        <p:tgtEl>
                                          <p:spTgt spid="4">
                                            <p:txEl>
                                              <p:pRg st="0" end="0"/>
                                            </p:txEl>
                                          </p:spTgt>
                                        </p:tgtEl>
                                      </p:cBhvr>
                                    </p:animEffect>
                                    <p:anim calcmode="lin" valueType="num">
                                      <p:cBhvr>
                                        <p:cTn id="4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1000"/>
                                        <p:tgtEl>
                                          <p:spTgt spid="4">
                                            <p:txEl>
                                              <p:pRg st="2" end="2"/>
                                            </p:txEl>
                                          </p:spTgt>
                                        </p:tgtEl>
                                      </p:cBhvr>
                                    </p:animEffect>
                                    <p:anim calcmode="lin" valueType="num">
                                      <p:cBhvr>
                                        <p:cTn id="5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u="sng" dirty="0">
                <a:effectLst>
                  <a:outerShdw blurRad="38100" dist="38100" dir="2700000" algn="tl">
                    <a:srgbClr val="000000">
                      <a:alpha val="43137"/>
                    </a:srgbClr>
                  </a:outerShdw>
                </a:effectLst>
              </a:rPr>
              <a:t>Contact Information</a:t>
            </a:r>
            <a:r>
              <a:rPr lang="en-US" dirty="0"/>
              <a:t>	</a:t>
            </a:r>
          </a:p>
        </p:txBody>
      </p:sp>
      <p:sp>
        <p:nvSpPr>
          <p:cNvPr id="3" name="Content Placeholder 2"/>
          <p:cNvSpPr>
            <a:spLocks noGrp="1"/>
          </p:cNvSpPr>
          <p:nvPr>
            <p:ph idx="1"/>
          </p:nvPr>
        </p:nvSpPr>
        <p:spPr/>
        <p:txBody>
          <a:bodyPr/>
          <a:lstStyle/>
          <a:p>
            <a:r>
              <a:rPr lang="en-US" dirty="0"/>
              <a:t>If you have anyone in mind that would fit the role of being a representative for the AC please contact:</a:t>
            </a:r>
          </a:p>
          <a:p>
            <a:endParaRPr lang="en-US" dirty="0"/>
          </a:p>
          <a:p>
            <a:r>
              <a:rPr lang="en-US" dirty="0"/>
              <a:t> </a:t>
            </a:r>
            <a:r>
              <a:rPr lang="en-US" b="1" u="sng" dirty="0">
                <a:effectLst>
                  <a:outerShdw blurRad="38100" dist="38100" dir="2700000" algn="tl">
                    <a:srgbClr val="000000">
                      <a:alpha val="43137"/>
                    </a:srgbClr>
                  </a:outerShdw>
                </a:effectLst>
              </a:rPr>
              <a:t>Brigitte Berry: </a:t>
            </a:r>
            <a:r>
              <a:rPr lang="en-US" dirty="0">
                <a:hlinkClick r:id="rId2"/>
              </a:rPr>
              <a:t>vioa@virginislandsolympics.org</a:t>
            </a:r>
            <a:r>
              <a:rPr lang="en-US" dirty="0"/>
              <a:t> </a:t>
            </a:r>
          </a:p>
          <a:p>
            <a:endParaRPr lang="en-US" dirty="0"/>
          </a:p>
          <a:p>
            <a:pPr marL="0" indent="0">
              <a:buNone/>
            </a:pPr>
            <a:r>
              <a:rPr lang="en-US" dirty="0"/>
              <a:t>Or</a:t>
            </a:r>
          </a:p>
          <a:p>
            <a:pPr marL="0" indent="0">
              <a:buNone/>
            </a:pPr>
            <a:endParaRPr lang="en-US" dirty="0"/>
          </a:p>
          <a:p>
            <a:r>
              <a:rPr lang="en-US" b="1" u="sng" dirty="0"/>
              <a:t>Peter Stanton : </a:t>
            </a:r>
            <a:r>
              <a:rPr lang="en-US" dirty="0">
                <a:hlinkClick r:id="rId3"/>
              </a:rPr>
              <a:t>peter_m_stanton@yahoo.com</a:t>
            </a:r>
            <a:endParaRPr lang="en-US" dirty="0"/>
          </a:p>
          <a:p>
            <a:pPr marL="0" indent="0">
              <a:buNone/>
            </a:pPr>
            <a:endParaRPr lang="en-US" dirty="0"/>
          </a:p>
        </p:txBody>
      </p:sp>
    </p:spTree>
    <p:extLst>
      <p:ext uri="{BB962C8B-B14F-4D97-AF65-F5344CB8AC3E}">
        <p14:creationId xmlns:p14="http://schemas.microsoft.com/office/powerpoint/2010/main" val="140092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2" presetClass="entr" presetSubtype="4"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42" presetClass="entr" presetSubtype="0" fill="hold" nodeType="afterEffect">
                                  <p:stCondLst>
                                    <p:cond delay="50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32" presetClass="emph" presetSubtype="0" fill="hold" nodeType="afterEffect">
                                  <p:stCondLst>
                                    <p:cond delay="0"/>
                                  </p:stCondLst>
                                  <p:childTnLst>
                                    <p:animRot by="120000">
                                      <p:cBhvr>
                                        <p:cTn id="29" dur="100" fill="hold">
                                          <p:stCondLst>
                                            <p:cond delay="0"/>
                                          </p:stCondLst>
                                        </p:cTn>
                                        <p:tgtEl>
                                          <p:spTgt spid="3">
                                            <p:txEl>
                                              <p:pRg st="2" end="2"/>
                                            </p:txEl>
                                          </p:spTgt>
                                        </p:tgtEl>
                                        <p:attrNameLst>
                                          <p:attrName>r</p:attrName>
                                        </p:attrNameLst>
                                      </p:cBhvr>
                                    </p:animRot>
                                    <p:animRot by="-240000">
                                      <p:cBhvr>
                                        <p:cTn id="30" dur="200" fill="hold">
                                          <p:stCondLst>
                                            <p:cond delay="200"/>
                                          </p:stCondLst>
                                        </p:cTn>
                                        <p:tgtEl>
                                          <p:spTgt spid="3">
                                            <p:txEl>
                                              <p:pRg st="2" end="2"/>
                                            </p:txEl>
                                          </p:spTgt>
                                        </p:tgtEl>
                                        <p:attrNameLst>
                                          <p:attrName>r</p:attrName>
                                        </p:attrNameLst>
                                      </p:cBhvr>
                                    </p:animRot>
                                    <p:animRot by="240000">
                                      <p:cBhvr>
                                        <p:cTn id="31" dur="200" fill="hold">
                                          <p:stCondLst>
                                            <p:cond delay="400"/>
                                          </p:stCondLst>
                                        </p:cTn>
                                        <p:tgtEl>
                                          <p:spTgt spid="3">
                                            <p:txEl>
                                              <p:pRg st="2" end="2"/>
                                            </p:txEl>
                                          </p:spTgt>
                                        </p:tgtEl>
                                        <p:attrNameLst>
                                          <p:attrName>r</p:attrName>
                                        </p:attrNameLst>
                                      </p:cBhvr>
                                    </p:animRot>
                                    <p:animRot by="-240000">
                                      <p:cBhvr>
                                        <p:cTn id="32" dur="200" fill="hold">
                                          <p:stCondLst>
                                            <p:cond delay="600"/>
                                          </p:stCondLst>
                                        </p:cTn>
                                        <p:tgtEl>
                                          <p:spTgt spid="3">
                                            <p:txEl>
                                              <p:pRg st="2" end="2"/>
                                            </p:txEl>
                                          </p:spTgt>
                                        </p:tgtEl>
                                        <p:attrNameLst>
                                          <p:attrName>r</p:attrName>
                                        </p:attrNameLst>
                                      </p:cBhvr>
                                    </p:animRot>
                                    <p:animRot by="120000">
                                      <p:cBhvr>
                                        <p:cTn id="33"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1034</TotalTime>
  <Words>650</Words>
  <Application>Microsoft Office PowerPoint</Application>
  <PresentationFormat>On-screen Show (4:3)</PresentationFormat>
  <Paragraphs>128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Virgin Islands Athletes Commission</vt:lpstr>
      <vt:lpstr>Welcome to the Virgin Islands Athletes Commission</vt:lpstr>
      <vt:lpstr>VIAC Objectives </vt:lpstr>
      <vt:lpstr>VIAC Strategic Plan</vt:lpstr>
      <vt:lpstr>VIAC Board Structure</vt:lpstr>
      <vt:lpstr>VIAC Members</vt:lpstr>
      <vt:lpstr>Athlete Representative Description</vt:lpstr>
      <vt:lpstr>Athlete Representative Job Description (Continued)</vt:lpstr>
      <vt:lpstr>Contact Information </vt:lpstr>
      <vt:lpstr>Where to go, to learn more.</vt:lpstr>
      <vt:lpstr>Athlete’s 365 </vt:lpstr>
      <vt:lpstr>THANK YOU FOR YOUR TIME!</vt:lpstr>
    </vt:vector>
  </TitlesOfParts>
  <Company>Helix Energy Solutions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 Islands Athletes Commission</dc:title>
  <dc:creator>Install</dc:creator>
  <cp:lastModifiedBy>wallace williams</cp:lastModifiedBy>
  <cp:revision>46</cp:revision>
  <dcterms:created xsi:type="dcterms:W3CDTF">2018-12-01T03:33:26Z</dcterms:created>
  <dcterms:modified xsi:type="dcterms:W3CDTF">2018-12-01T17:37:23Z</dcterms:modified>
</cp:coreProperties>
</file>